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Raleway"/>
      <p:regular r:id="rId13"/>
    </p:embeddedFont>
    <p:embeddedFont>
      <p:font typeface="Raleway"/>
      <p:regular r:id="rId14"/>
    </p:embeddedFont>
    <p:embeddedFont>
      <p:font typeface="Raleway"/>
      <p:regular r:id="rId15"/>
    </p:embeddedFont>
    <p:embeddedFont>
      <p:font typeface="Raleway"/>
      <p:regular r:id="rId16"/>
    </p:embeddedFont>
    <p:embeddedFont>
      <p:font typeface="Roboto"/>
      <p:regular r:id="rId17"/>
    </p:embeddedFont>
    <p:embeddedFont>
      <p:font typeface="Roboto"/>
      <p:regular r:id="rId18"/>
    </p:embeddedFont>
    <p:embeddedFont>
      <p:font typeface="Roboto"/>
      <p:regular r:id="rId19"/>
    </p:embeddedFont>
    <p:embeddedFont>
      <p:font typeface="Robot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6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73311"/>
            <a:ext cx="7556421" cy="4891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Toma de decisiones sistémicas: Impacto de la retroalimentación en decisiones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6004560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Entender cómo funciona la retroalimentación dentro de un sistema es crucial para la toma de decisiones estratégica. Al considerar múltiples perspectivas y actores, se pueden identificar patrones y bucles que influencian los resultados a largo plazo.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121259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El enfoque sistémico en la toma de decisiones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Visión Integral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enfoque sistémico implica analizar un problema desde una perspectiva holística, considerando las interconexiones y dinámicas entre sus diferentes elementos.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2813"/>
            <a:ext cx="30751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Anticipación de Efectos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Permite identificar posibles consecuencias a corto y largo plazo de las decisiones, más allá de los resultados inmediatos.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Adaptabilidad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3957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Facilita la creación de soluciones flexibles y resilientes que pueden ajustarse a cambios en el entorno.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6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Ciclo de retroalimentación y su influencia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087041" y="2314932"/>
            <a:ext cx="30480" cy="5309949"/>
          </a:xfrm>
          <a:prstGeom prst="roundRect">
            <a:avLst>
              <a:gd name="adj" fmla="val 303837"/>
            </a:avLst>
          </a:prstGeom>
          <a:solidFill>
            <a:srgbClr val="C7C7D0"/>
          </a:solidFill>
          <a:ln/>
        </p:spPr>
      </p:sp>
      <p:sp>
        <p:nvSpPr>
          <p:cNvPr id="5" name="Shape 2"/>
          <p:cNvSpPr/>
          <p:nvPr/>
        </p:nvSpPr>
        <p:spPr>
          <a:xfrm>
            <a:off x="1319808" y="2795707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C7C7D0"/>
          </a:solidFill>
          <a:ln/>
        </p:spPr>
      </p:sp>
      <p:sp>
        <p:nvSpPr>
          <p:cNvPr id="6" name="Shape 3"/>
          <p:cNvSpPr/>
          <p:nvPr/>
        </p:nvSpPr>
        <p:spPr>
          <a:xfrm>
            <a:off x="854273" y="256293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31438" y="2645569"/>
            <a:ext cx="141565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2314932" y="2535317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Acción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3149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Las decisiones y acciones tomadas tienen un impacto en el sistema.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19808" y="4639151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C7C7D0"/>
          </a:solidFill>
          <a:ln/>
        </p:spPr>
      </p:sp>
      <p:sp>
        <p:nvSpPr>
          <p:cNvPr id="11" name="Shape 8"/>
          <p:cNvSpPr/>
          <p:nvPr/>
        </p:nvSpPr>
        <p:spPr>
          <a:xfrm>
            <a:off x="854273" y="4406384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16079" y="4489013"/>
            <a:ext cx="172283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2314932" y="4378762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Observación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3149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 monitorean los resultados de las acciones y se recopila información.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19808" y="6482596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C7C7D0"/>
          </a:solidFill>
          <a:ln/>
        </p:spPr>
      </p:sp>
      <p:sp>
        <p:nvSpPr>
          <p:cNvPr id="16" name="Shape 13"/>
          <p:cNvSpPr/>
          <p:nvPr/>
        </p:nvSpPr>
        <p:spPr>
          <a:xfrm>
            <a:off x="854273" y="624982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13936" y="6332458"/>
            <a:ext cx="17657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2314932" y="622220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Análisis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3149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 analizan los datos para entender los patrones y tendencias del sistema.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1969" y="751642"/>
            <a:ext cx="7652861" cy="13313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Identificar patrones y bucles de retroalimentación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231969" y="2402443"/>
            <a:ext cx="3719989" cy="2264807"/>
          </a:xfrm>
          <a:prstGeom prst="roundRect">
            <a:avLst>
              <a:gd name="adj" fmla="val 395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2592" y="2623066"/>
            <a:ext cx="2662714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Patrones Recurrentes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452592" y="3083600"/>
            <a:ext cx="3278743" cy="1363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Analizar los datos históricos puede revelar patrones de comportamiento que se repiten en el sistema.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10164961" y="2402443"/>
            <a:ext cx="3719989" cy="2264807"/>
          </a:xfrm>
          <a:prstGeom prst="roundRect">
            <a:avLst>
              <a:gd name="adj" fmla="val 395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85584" y="2623066"/>
            <a:ext cx="3278743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Bucles de Retroalimentación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0385584" y="3416379"/>
            <a:ext cx="3278743" cy="1022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Entender cómo se refuerzan o se equilibran mutuamente los diferentes elementos del sistema.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31969" y="4880253"/>
            <a:ext cx="3719989" cy="2597587"/>
          </a:xfrm>
          <a:prstGeom prst="roundRect">
            <a:avLst>
              <a:gd name="adj" fmla="val 344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52592" y="5100876"/>
            <a:ext cx="3278743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Puntos de Apalancamiento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6452592" y="5894189"/>
            <a:ext cx="3278743" cy="1363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Identificar los puntos donde pequeños cambios pueden generar grandes impactos en el sistema.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10164961" y="4880253"/>
            <a:ext cx="3719989" cy="2597587"/>
          </a:xfrm>
          <a:prstGeom prst="roundRect">
            <a:avLst>
              <a:gd name="adj" fmla="val 344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385584" y="5100876"/>
            <a:ext cx="270938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Interconexiones Clave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0385584" y="5561409"/>
            <a:ext cx="3278743" cy="1022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Reconocer las relaciones críticas entre los elementos que pueden afectar el desempeño general.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Consideración de múltiples perspectivas y actores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0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540794"/>
            <a:ext cx="2813685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Identificar Interesados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8728" y="3018353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Mapear a todos los individuos y grupos que se ven afectados por las decisiones.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430791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Entender Intereses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8728" y="4785479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Reconocer las diferentes motivaciones, objetivos y preocupaciones de los actores clave.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6075045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Facilitar Diálogo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8728" y="6552605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Promover la comunicación abierta y la colaboración entre los diversos interesados.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2948" y="681871"/>
            <a:ext cx="7698105" cy="12911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Aplicación práctica y beneficios de las decisiones sistémicas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948" y="2282785"/>
            <a:ext cx="516374" cy="51637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22948" y="3005733"/>
            <a:ext cx="2582108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Visión de Futuro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22948" y="3452455"/>
            <a:ext cx="3694152" cy="991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Permite anticipar y prepararse para posibles escenarios, en lugar de reaccionar a los eventos.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6900" y="2282785"/>
            <a:ext cx="516374" cy="51637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26900" y="3005733"/>
            <a:ext cx="2804874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Alineación de Objetivos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4726900" y="3452455"/>
            <a:ext cx="3694152" cy="991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Facilita el trabajo colaborativo al alinear a los diferentes actores en torno a metas comunes.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948" y="5063728"/>
            <a:ext cx="516374" cy="51637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22948" y="5786676"/>
            <a:ext cx="2582108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Mejora Continua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22948" y="6233398"/>
            <a:ext cx="3694152" cy="991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Promueve un enfoque de aprendizaje y adaptación para optimizar constantemente el desempeño.</a:t>
            </a:r>
            <a:endParaRPr lang="en-US" sz="16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6900" y="5063728"/>
            <a:ext cx="516374" cy="51637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26900" y="5786676"/>
            <a:ext cx="3694152" cy="6455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Toma de Decisiones Informadas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4726900" y="6556177"/>
            <a:ext cx="3694152" cy="991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Brinda una base sólida para la toma de decisiones al considerar múltiples factores y perspectivas.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2024-11-03T09:34:15Z</dcterms:created>
  <dcterms:modified xsi:type="dcterms:W3CDTF">2024-11-03T09:34:15Z</dcterms:modified>
</cp:coreProperties>
</file>